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6" r:id="rId2"/>
    <p:sldId id="385" r:id="rId3"/>
    <p:sldId id="386" r:id="rId4"/>
    <p:sldId id="410" r:id="rId5"/>
    <p:sldId id="325" r:id="rId6"/>
    <p:sldId id="335" r:id="rId7"/>
    <p:sldId id="369" r:id="rId8"/>
    <p:sldId id="387" r:id="rId9"/>
    <p:sldId id="388" r:id="rId10"/>
    <p:sldId id="389" r:id="rId11"/>
    <p:sldId id="390" r:id="rId12"/>
    <p:sldId id="391" r:id="rId13"/>
    <p:sldId id="392" r:id="rId14"/>
    <p:sldId id="393" r:id="rId15"/>
    <p:sldId id="394" r:id="rId16"/>
    <p:sldId id="395" r:id="rId17"/>
    <p:sldId id="411" r:id="rId18"/>
    <p:sldId id="396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weł Szadziewicz" initials="PS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007F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129" autoAdjust="0"/>
  </p:normalViewPr>
  <p:slideViewPr>
    <p:cSldViewPr>
      <p:cViewPr varScale="1">
        <p:scale>
          <a:sx n="72" d="100"/>
          <a:sy n="72" d="100"/>
        </p:scale>
        <p:origin x="142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3976CE-D416-47E0-9D22-B31244B740D7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4DFFB-5D91-4F16-AA06-BEEB71C1516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341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+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,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94199-AF10-47F4-BD96-558930D92393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22479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4DFFB-5D91-4F16-AA06-BEEB71C1516B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647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A02B-93B6-4351-8E33-2A600AA0A7F6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2EF6-5030-4609-B42E-13BA7E81C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1764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A02B-93B6-4351-8E33-2A600AA0A7F6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2EF6-5030-4609-B42E-13BA7E81C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9467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A02B-93B6-4351-8E33-2A600AA0A7F6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2EF6-5030-4609-B42E-13BA7E81C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256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A02B-93B6-4351-8E33-2A600AA0A7F6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2EF6-5030-4609-B42E-13BA7E81C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716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A02B-93B6-4351-8E33-2A600AA0A7F6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2EF6-5030-4609-B42E-13BA7E81C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0510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A02B-93B6-4351-8E33-2A600AA0A7F6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2EF6-5030-4609-B42E-13BA7E81C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0413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A02B-93B6-4351-8E33-2A600AA0A7F6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2EF6-5030-4609-B42E-13BA7E81C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6678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A02B-93B6-4351-8E33-2A600AA0A7F6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2EF6-5030-4609-B42E-13BA7E81C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1862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A02B-93B6-4351-8E33-2A600AA0A7F6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2EF6-5030-4609-B42E-13BA7E81C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2158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A02B-93B6-4351-8E33-2A600AA0A7F6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2EF6-5030-4609-B42E-13BA7E81C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919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6A02B-93B6-4351-8E33-2A600AA0A7F6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92EF6-5030-4609-B42E-13BA7E81C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7879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6A02B-93B6-4351-8E33-2A600AA0A7F6}" type="datetimeFigureOut">
              <a:rPr lang="pl-PL" smtClean="0"/>
              <a:t>08.11.2021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92EF6-5030-4609-B42E-13BA7E81C11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9965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8.pn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7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8.png"/><Relationship Id="rId5" Type="http://schemas.openxmlformats.org/officeDocument/2006/relationships/image" Target="../media/image25.png"/><Relationship Id="rId10" Type="http://schemas.openxmlformats.org/officeDocument/2006/relationships/image" Target="../media/image7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8.png"/><Relationship Id="rId5" Type="http://schemas.openxmlformats.org/officeDocument/2006/relationships/image" Target="../media/image37.png"/><Relationship Id="rId10" Type="http://schemas.openxmlformats.org/officeDocument/2006/relationships/image" Target="../media/image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7" t="12676" r="27338" b="20045"/>
          <a:stretch/>
        </p:blipFill>
        <p:spPr>
          <a:xfrm>
            <a:off x="5580112" y="517175"/>
            <a:ext cx="3168352" cy="4968553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860984" y="1720840"/>
            <a:ext cx="42870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b="1" dirty="0">
                <a:solidFill>
                  <a:srgbClr val="0070C0"/>
                </a:solidFill>
                <a:latin typeface="Segoe Print" panose="02000600000000000000" pitchFamily="2" charset="0"/>
              </a:rPr>
              <a:t>Co robić, aby wytwarzać mniej odpadów?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03888433-A26A-4FCB-8B3D-3C6E6CF08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01009"/>
            <a:ext cx="9144000" cy="1316288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64EED23-9FAD-49EA-B5A2-01BA9D32E2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0394"/>
            <a:ext cx="2339752" cy="92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79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138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22652"/>
            <a:ext cx="50292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5382321"/>
            <a:ext cx="3816424" cy="144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5F6ED566-4645-4621-B4D1-871A6EC2E2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6133814"/>
            <a:ext cx="1512168" cy="60029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A22B2B60-EBB4-418C-9551-088DB0B434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6133814"/>
            <a:ext cx="1394613" cy="6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57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138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325" y="2852936"/>
            <a:ext cx="6107350" cy="2552105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995" y="1907673"/>
            <a:ext cx="8780010" cy="789806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476EF02-E119-413F-BFF0-5BD78785EC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86" y="6060860"/>
            <a:ext cx="1512168" cy="60029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A76ECB3-CA4E-4DA4-996B-2B92362EB0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736" y="6162279"/>
            <a:ext cx="1394613" cy="6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47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88022" y="34854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solidFill>
                  <a:srgbClr val="0070C0"/>
                </a:solidFill>
                <a:latin typeface="Segoe Print" panose="02000600000000000000" pitchFamily="2" charset="0"/>
              </a:rPr>
              <a:t>Czary z niepotrzebnych rzeczy: </a:t>
            </a:r>
            <a:r>
              <a:rPr lang="pl-PL" sz="4900" b="1" dirty="0">
                <a:solidFill>
                  <a:srgbClr val="0070C0"/>
                </a:solidFill>
                <a:latin typeface="Segoe Print" panose="02000600000000000000" pitchFamily="2" charset="0"/>
              </a:rPr>
              <a:t>PLASTIK</a:t>
            </a:r>
            <a:br>
              <a:rPr lang="pl-PL" sz="6000" b="1" dirty="0">
                <a:solidFill>
                  <a:srgbClr val="0070C0"/>
                </a:solidFill>
              </a:rPr>
            </a:br>
            <a:endParaRPr lang="pl-PL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293" y="1232140"/>
            <a:ext cx="3801459" cy="298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Zdalne nauczanie | Przedszkole Gminne w Nowym Żmigrodz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628" y="4217335"/>
            <a:ext cx="4867275" cy="24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These Adorable Animal Planters Turn Trash Into Treasure (With ..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067" y="1153548"/>
            <a:ext cx="4536504" cy="255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Najlepsze obrazy na tablicy z plastikowej butelki (45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88820">
            <a:off x="5402156" y="4127132"/>
            <a:ext cx="3146055" cy="2426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D6CF3D1-8173-4410-BC99-12E13A6A7F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875" y="94264"/>
            <a:ext cx="1394613" cy="6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25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478860"/>
            <a:ext cx="8229600" cy="1143000"/>
          </a:xfrm>
        </p:spPr>
        <p:txBody>
          <a:bodyPr>
            <a:noAutofit/>
          </a:bodyPr>
          <a:lstStyle/>
          <a:p>
            <a:r>
              <a:rPr lang="pl-PL" sz="3200" b="1" dirty="0">
                <a:solidFill>
                  <a:srgbClr val="0070C0"/>
                </a:solidFill>
                <a:latin typeface="Segoe Print" panose="02000600000000000000" pitchFamily="2" charset="0"/>
              </a:rPr>
              <a:t>Czary z niepotrzebnych rzeczy:</a:t>
            </a:r>
            <a:br>
              <a:rPr lang="pl-PL" sz="3200" b="1" dirty="0">
                <a:solidFill>
                  <a:srgbClr val="0070C0"/>
                </a:solidFill>
                <a:latin typeface="Segoe Print" panose="02000600000000000000" pitchFamily="2" charset="0"/>
              </a:rPr>
            </a:br>
            <a:r>
              <a:rPr lang="pl-PL" sz="4000" b="1" dirty="0">
                <a:solidFill>
                  <a:srgbClr val="0070C0"/>
                </a:solidFill>
                <a:latin typeface="Segoe Print" panose="02000600000000000000" pitchFamily="2" charset="0"/>
              </a:rPr>
              <a:t>KARTONIKI PO SOKACH</a:t>
            </a:r>
            <a:br>
              <a:rPr lang="pl-PL" sz="3200" b="1" dirty="0">
                <a:solidFill>
                  <a:srgbClr val="0070C0"/>
                </a:solidFill>
                <a:latin typeface="Segoe Print" panose="02000600000000000000" pitchFamily="2" charset="0"/>
              </a:rPr>
            </a:br>
            <a:endParaRPr lang="pl-PL" sz="3200" dirty="0">
              <a:latin typeface="Segoe Print" panose="020006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441084"/>
            <a:ext cx="3960440" cy="297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Karmnik dla ptaków z kartonu po mleku na dla dzieci;d - Zszywka.p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271" y="1441084"/>
            <a:ext cx="3893023" cy="3893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REDUCE, REUSE, RECYCLE | Lub design!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02"/>
          <a:stretch/>
        </p:blipFill>
        <p:spPr bwMode="auto">
          <a:xfrm>
            <a:off x="2989862" y="4176491"/>
            <a:ext cx="3670370" cy="254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385F2EB-D792-4DE0-A62F-3AEBB7C9C1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78995"/>
            <a:ext cx="1512168" cy="60029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3EA9017-60D8-4762-8E22-5228DE7D5F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875" y="94264"/>
            <a:ext cx="1394613" cy="6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82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581" y="37882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solidFill>
                  <a:srgbClr val="0070C0"/>
                </a:solidFill>
                <a:latin typeface="Segoe Print" panose="02000600000000000000" pitchFamily="2" charset="0"/>
              </a:rPr>
              <a:t>Czary z niepotrzebnych rzeczy: </a:t>
            </a:r>
            <a:r>
              <a:rPr lang="pl-PL" sz="4900" b="1" dirty="0">
                <a:solidFill>
                  <a:srgbClr val="0070C0"/>
                </a:solidFill>
                <a:latin typeface="Segoe Print" panose="02000600000000000000" pitchFamily="2" charset="0"/>
              </a:rPr>
              <a:t>METAL</a:t>
            </a:r>
            <a:br>
              <a:rPr lang="pl-PL" b="1" dirty="0">
                <a:solidFill>
                  <a:srgbClr val="0070C0"/>
                </a:solidFill>
                <a:latin typeface="DuperPro-Bold" panose="04010805020101010101" pitchFamily="82" charset="-18"/>
              </a:rPr>
            </a:br>
            <a:endParaRPr lang="pl-PL" dirty="0">
              <a:latin typeface="DuperPro-Bold" panose="04010805020101010101" pitchFamily="82" charset="-18"/>
            </a:endParaRPr>
          </a:p>
        </p:txBody>
      </p:sp>
      <p:pic>
        <p:nvPicPr>
          <p:cNvPr id="2050" name="Picture 2" descr="Recykling puszek - 19 kreatywnych pomysłów - Krok do Zdrow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916" y="1042771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ak wykonać lampion z puszki? - Zakumaj.pl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47556" y="4077072"/>
            <a:ext cx="285750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 można zrobić z zawleczek od puszek? 16 recyklingowych ...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20612" y="1275799"/>
            <a:ext cx="2945904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0876" y="4847830"/>
            <a:ext cx="3494580" cy="184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47EC47C-A193-430B-A8B3-3BCF58F11F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875" y="94264"/>
            <a:ext cx="1394613" cy="6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12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Papier – nie wyrzucaj, tylko twórz - Blogomat - blog drukarni ...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304"/>
          <a:stretch/>
        </p:blipFill>
        <p:spPr bwMode="auto">
          <a:xfrm>
            <a:off x="1218719" y="3717032"/>
            <a:ext cx="448872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52536" y="41346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solidFill>
                  <a:srgbClr val="0070C0"/>
                </a:solidFill>
                <a:latin typeface="Segoe Print" panose="02000600000000000000" pitchFamily="2" charset="0"/>
              </a:rPr>
              <a:t>Czary z niepotrzebnych rzeczy: </a:t>
            </a:r>
            <a:r>
              <a:rPr lang="pl-PL" sz="4900" b="1" dirty="0">
                <a:solidFill>
                  <a:srgbClr val="0070C0"/>
                </a:solidFill>
                <a:latin typeface="Segoe Print" panose="02000600000000000000" pitchFamily="2" charset="0"/>
              </a:rPr>
              <a:t>PAPIER</a:t>
            </a:r>
            <a:br>
              <a:rPr lang="pl-PL" b="1" dirty="0">
                <a:solidFill>
                  <a:srgbClr val="0070C0"/>
                </a:solidFill>
              </a:rPr>
            </a:br>
            <a:endParaRPr lang="pl-PL" dirty="0"/>
          </a:p>
        </p:txBody>
      </p:sp>
      <p:pic>
        <p:nvPicPr>
          <p:cNvPr id="3074" name="Picture 2" descr="Instrumenty muzyczne | prace plastyczn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223" y="1515339"/>
            <a:ext cx="4248472" cy="282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07445" y="941682"/>
            <a:ext cx="3468831" cy="411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F653EF2-B24B-4B5C-9389-7FAFD7B710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030251"/>
            <a:ext cx="1512168" cy="60029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EAE7F269-A412-492B-A02F-44621416FC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875" y="94264"/>
            <a:ext cx="1394613" cy="6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12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76779" y="264673"/>
            <a:ext cx="9281460" cy="1143000"/>
          </a:xfrm>
        </p:spPr>
        <p:txBody>
          <a:bodyPr>
            <a:normAutofit fontScale="90000"/>
          </a:bodyPr>
          <a:lstStyle/>
          <a:p>
            <a:r>
              <a:rPr lang="pl-PL" sz="3600" b="1" dirty="0">
                <a:solidFill>
                  <a:srgbClr val="0070C0"/>
                </a:solidFill>
                <a:latin typeface="Segoe Print" panose="02000600000000000000" pitchFamily="2" charset="0"/>
              </a:rPr>
              <a:t>Czary z niepotrzebnych rzeczy: </a:t>
            </a:r>
            <a:r>
              <a:rPr lang="pl-PL" sz="4900" b="1" dirty="0">
                <a:solidFill>
                  <a:srgbClr val="0070C0"/>
                </a:solidFill>
                <a:latin typeface="Segoe Print" panose="02000600000000000000" pitchFamily="2" charset="0"/>
              </a:rPr>
              <a:t>SZKŁO</a:t>
            </a:r>
            <a:br>
              <a:rPr lang="pl-PL" b="1" dirty="0">
                <a:solidFill>
                  <a:srgbClr val="0070C0"/>
                </a:solidFill>
                <a:latin typeface="DuperPro-Bold" panose="04010805020101010101" pitchFamily="82" charset="-18"/>
              </a:rPr>
            </a:br>
            <a:endParaRPr lang="pl-PL" dirty="0">
              <a:latin typeface="DuperPro-Bold" panose="04010805020101010101" pitchFamily="82" charset="-18"/>
            </a:endParaRPr>
          </a:p>
        </p:txBody>
      </p:sp>
      <p:pic>
        <p:nvPicPr>
          <p:cNvPr id="4098" name="Picture 2" descr="Świąteczne prezenty last minute. Szybkie i łatwe DIY | Diy, Słoiki 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9319" y="908720"/>
            <a:ext cx="2927453" cy="398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Jak zrobić oryginalny świecznik własnymi rękami. Plastikowa i ...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3789040"/>
            <a:ext cx="2708507" cy="271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Wiosenny wazon z butelki zrób to sam - Portal wnętrzarski ..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6444" y="1080866"/>
            <a:ext cx="4824536" cy="2708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B7100342-61D6-47A2-A8F2-3D98E8AFE99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5" y="5993037"/>
            <a:ext cx="1512168" cy="60029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72017C9-8957-4651-AEEF-608E2BC364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5993037"/>
            <a:ext cx="1394613" cy="6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12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4BF381C-669D-4A74-BAC6-D0952E7E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FF0000"/>
                </a:solidFill>
                <a:latin typeface="Segoe Print" panose="02000600000000000000" pitchFamily="2" charset="0"/>
              </a:rPr>
              <a:t>Żabka do wykonania</a:t>
            </a:r>
          </a:p>
        </p:txBody>
      </p:sp>
      <p:pic>
        <p:nvPicPr>
          <p:cNvPr id="1026" name="Picture 2" descr="Kącik młodego artysty: zegar i żabki - Dziecko">
            <a:extLst>
              <a:ext uri="{FF2B5EF4-FFF2-40B4-BE49-F238E27FC236}">
                <a16:creationId xmlns:a16="http://schemas.microsoft.com/office/drawing/2014/main" id="{93381B8E-9EDF-4378-A0F6-11CB88F5C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0625"/>
            <a:ext cx="9144000" cy="566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030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pl-PL" sz="4800" b="1" dirty="0">
                <a:solidFill>
                  <a:schemeClr val="tx2"/>
                </a:solidFill>
                <a:latin typeface="Segoe Print" panose="02000600000000000000" pitchFamily="2" charset="0"/>
              </a:rPr>
              <a:t>Dziękuję za uwagę.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4954CAB-752E-4159-909B-8BC3E9A9D4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1700808"/>
            <a:ext cx="2391389" cy="94931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DD105AF2-3299-402F-8D9B-8E1DD4F9E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00808"/>
            <a:ext cx="2245977" cy="978445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D33B6073-4B50-437A-9443-2C18F8860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01009"/>
            <a:ext cx="9144000" cy="131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47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68760"/>
            <a:ext cx="8401050" cy="511492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231" y="2132856"/>
            <a:ext cx="6091644" cy="411711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B128AF4D-C621-4F81-94FA-3C7E1FEA16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4170"/>
            <a:ext cx="1512168" cy="600290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5AE2C83F-A3B3-4A8A-969B-4B496F7F50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875" y="94264"/>
            <a:ext cx="1394613" cy="6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98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210" y="1105234"/>
            <a:ext cx="4321081" cy="292573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957" y="1117995"/>
            <a:ext cx="4227380" cy="288706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699792" y="278272"/>
            <a:ext cx="41585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b="1" dirty="0">
                <a:solidFill>
                  <a:srgbClr val="0070C0"/>
                </a:solidFill>
                <a:latin typeface="Segoe Print" panose="02000600000000000000" pitchFamily="2" charset="0"/>
              </a:rPr>
              <a:t>Co wybierasz?</a:t>
            </a:r>
          </a:p>
        </p:txBody>
      </p:sp>
      <p:sp>
        <p:nvSpPr>
          <p:cNvPr id="7" name="Mnożenie 6"/>
          <p:cNvSpPr/>
          <p:nvPr/>
        </p:nvSpPr>
        <p:spPr>
          <a:xfrm>
            <a:off x="578546" y="1184476"/>
            <a:ext cx="3852727" cy="2904011"/>
          </a:xfrm>
          <a:prstGeom prst="mathMultiply">
            <a:avLst>
              <a:gd name="adj1" fmla="val 1318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42529" l="0" r="4956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7181" b="54981"/>
          <a:stretch/>
        </p:blipFill>
        <p:spPr>
          <a:xfrm>
            <a:off x="8061732" y="3298476"/>
            <a:ext cx="821862" cy="706587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46552" l="52464" r="96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19" r="4010" b="54598"/>
          <a:stretch/>
        </p:blipFill>
        <p:spPr>
          <a:xfrm>
            <a:off x="323527" y="3317572"/>
            <a:ext cx="648073" cy="6874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061">
            <a:off x="5022531" y="4065949"/>
            <a:ext cx="2110427" cy="22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763687" y="4797152"/>
            <a:ext cx="2939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solidFill>
                  <a:srgbClr val="0070C0"/>
                </a:solidFill>
                <a:latin typeface="Segoe Print" panose="02000600000000000000" pitchFamily="2" charset="0"/>
              </a:rPr>
              <a:t>Małymi kroczkami możemy osiągnąć duże efekty!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42365316-045F-47E9-9630-1D669D2526F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4170"/>
            <a:ext cx="1512168" cy="6002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FE60BD72-6565-4C5B-BC6A-B91A9083B9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875" y="94264"/>
            <a:ext cx="1394613" cy="6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24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1950" y="1466273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Segoe Print" panose="02000600000000000000" pitchFamily="2" charset="0"/>
              </a:rPr>
              <a:t>To substancje lub przedmioty,</a:t>
            </a:r>
          </a:p>
          <a:p>
            <a:pPr marL="0" indent="0" algn="just">
              <a:buNone/>
            </a:pPr>
            <a:r>
              <a:rPr lang="pl-PL" sz="2400" dirty="0">
                <a:solidFill>
                  <a:schemeClr val="accent1">
                    <a:lumMod val="50000"/>
                  </a:schemeClr>
                </a:solidFill>
                <a:latin typeface="Segoe Print" panose="02000600000000000000" pitchFamily="2" charset="0"/>
              </a:rPr>
              <a:t>Których się pozbywamy.</a:t>
            </a:r>
            <a:endParaRPr lang="pl-PL" dirty="0">
              <a:solidFill>
                <a:schemeClr val="accent1">
                  <a:lumMod val="5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0070C0"/>
                </a:solidFill>
                <a:latin typeface="Segoe Print" panose="02000600000000000000" pitchFamily="2" charset="0"/>
              </a:rPr>
              <a:t>Czym są ODPADY ?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191" y="1323240"/>
            <a:ext cx="3561209" cy="2059825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573016"/>
            <a:ext cx="1800225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90100"/>
            <a:ext cx="1308348" cy="1514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684" y="3393442"/>
            <a:ext cx="15525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6343">
            <a:off x="285202" y="5488716"/>
            <a:ext cx="987850" cy="108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6033">
            <a:off x="5188330" y="3425157"/>
            <a:ext cx="1867060" cy="207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89173"/>
            <a:ext cx="1738050" cy="194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453">
            <a:off x="1918784" y="4635960"/>
            <a:ext cx="3190875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91131">
            <a:off x="5682934" y="5147373"/>
            <a:ext cx="1301852" cy="14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2E5894E9-F26E-4AD7-989D-A36B613A367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4170"/>
            <a:ext cx="1512168" cy="60029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C6C6B6F7-892C-4773-9A86-E386FABA58F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875" y="94264"/>
            <a:ext cx="1394613" cy="6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07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1060020" y="331333"/>
            <a:ext cx="6630314" cy="8654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>
                <a:solidFill>
                  <a:srgbClr val="0070C0"/>
                </a:solidFill>
                <a:latin typeface="Segoe Print" panose="02000600000000000000" pitchFamily="2" charset="0"/>
              </a:rPr>
              <a:t>Ile odpadów produkujemy </a:t>
            </a:r>
            <a:br>
              <a:rPr lang="pl-PL" b="1" dirty="0">
                <a:solidFill>
                  <a:srgbClr val="0070C0"/>
                </a:solidFill>
                <a:latin typeface="Segoe Print" panose="02000600000000000000" pitchFamily="2" charset="0"/>
              </a:rPr>
            </a:br>
            <a:r>
              <a:rPr lang="pl-PL" b="1" dirty="0">
                <a:solidFill>
                  <a:srgbClr val="0070C0"/>
                </a:solidFill>
                <a:latin typeface="Segoe Print" panose="02000600000000000000" pitchFamily="2" charset="0"/>
              </a:rPr>
              <a:t>w naszych domach w ciągu roku?</a:t>
            </a: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171" y="2749729"/>
            <a:ext cx="3456384" cy="3289409"/>
          </a:xfrm>
          <a:prstGeom prst="rect">
            <a:avLst/>
          </a:prstGeom>
        </p:spPr>
      </p:pic>
      <p:pic>
        <p:nvPicPr>
          <p:cNvPr id="23" name="Obraz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555" y="3978829"/>
            <a:ext cx="4013779" cy="2520280"/>
          </a:xfrm>
          <a:prstGeom prst="rect">
            <a:avLst/>
          </a:prstGeom>
        </p:spPr>
      </p:pic>
      <p:pic>
        <p:nvPicPr>
          <p:cNvPr id="24" name="Obraz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3495" y="4886523"/>
            <a:ext cx="823900" cy="704892"/>
          </a:xfrm>
          <a:prstGeom prst="rect">
            <a:avLst/>
          </a:prstGeom>
        </p:spPr>
      </p:pic>
      <p:sp>
        <p:nvSpPr>
          <p:cNvPr id="25" name="Prostokąt 24"/>
          <p:cNvSpPr/>
          <p:nvPr/>
        </p:nvSpPr>
        <p:spPr>
          <a:xfrm>
            <a:off x="6951082" y="3282269"/>
            <a:ext cx="2000997" cy="1231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l-PL" sz="5400" b="1" dirty="0">
                <a:solidFill>
                  <a:srgbClr val="00B050"/>
                </a:solidFill>
              </a:rPr>
              <a:t>3776</a:t>
            </a:r>
            <a:br>
              <a:rPr lang="pl-PL" sz="5400" b="1" dirty="0">
                <a:solidFill>
                  <a:srgbClr val="00B050"/>
                </a:solidFill>
              </a:rPr>
            </a:br>
            <a:r>
              <a:rPr lang="pl-PL" sz="2000" b="1" dirty="0">
                <a:solidFill>
                  <a:srgbClr val="00B050"/>
                </a:solidFill>
              </a:rPr>
              <a:t>boisk piłkarskich </a:t>
            </a:r>
          </a:p>
        </p:txBody>
      </p:sp>
      <p:cxnSp>
        <p:nvCxnSpPr>
          <p:cNvPr id="26" name="Łącznik prosty ze strzałką 25"/>
          <p:cNvCxnSpPr/>
          <p:nvPr/>
        </p:nvCxnSpPr>
        <p:spPr>
          <a:xfrm flipV="1">
            <a:off x="5985623" y="3978829"/>
            <a:ext cx="0" cy="377393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e tekstowe 26"/>
          <p:cNvSpPr txBox="1"/>
          <p:nvPr/>
        </p:nvSpPr>
        <p:spPr>
          <a:xfrm>
            <a:off x="6121444" y="3897822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1,2m 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3494698" y="2828811"/>
            <a:ext cx="31293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l-PL" sz="4400" b="1" dirty="0">
                <a:solidFill>
                  <a:srgbClr val="C00000"/>
                </a:solidFill>
              </a:rPr>
              <a:t>12,8 mln ton </a:t>
            </a:r>
            <a:br>
              <a:rPr lang="pl-PL" sz="4400" b="1" dirty="0">
                <a:solidFill>
                  <a:srgbClr val="C00000"/>
                </a:solidFill>
              </a:rPr>
            </a:br>
            <a:r>
              <a:rPr lang="pl-PL" sz="2800" b="1" dirty="0">
                <a:solidFill>
                  <a:srgbClr val="C00000"/>
                </a:solidFill>
              </a:rPr>
              <a:t>odpadów rocznie</a:t>
            </a:r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3"/>
          <a:stretch/>
        </p:blipFill>
        <p:spPr>
          <a:xfrm>
            <a:off x="541310" y="1329062"/>
            <a:ext cx="704125" cy="986561"/>
          </a:xfrm>
          <a:prstGeom prst="rect">
            <a:avLst/>
          </a:prstGeom>
        </p:spPr>
      </p:pic>
      <p:sp>
        <p:nvSpPr>
          <p:cNvPr id="16" name="Strzałka w prawo 15"/>
          <p:cNvSpPr/>
          <p:nvPr/>
        </p:nvSpPr>
        <p:spPr>
          <a:xfrm>
            <a:off x="1339900" y="1779519"/>
            <a:ext cx="958711" cy="1792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1056504" y="1426816"/>
            <a:ext cx="1336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DuperPro-Bold" panose="04010805020101010101" pitchFamily="82" charset="-18"/>
              </a:rPr>
              <a:t>1 rok</a:t>
            </a:r>
          </a:p>
        </p:txBody>
      </p:sp>
      <p:pic>
        <p:nvPicPr>
          <p:cNvPr id="19" name="Obraz 1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9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46" y="1728745"/>
            <a:ext cx="317455" cy="166345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059389" y="1577780"/>
            <a:ext cx="598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>
                <a:solidFill>
                  <a:srgbClr val="0070C0"/>
                </a:solidFill>
              </a:rPr>
              <a:t>=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5364088" y="1556792"/>
            <a:ext cx="12586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>
                <a:solidFill>
                  <a:srgbClr val="0070C0"/>
                </a:solidFill>
                <a:latin typeface="Segoe Print" panose="02000600000000000000" pitchFamily="2" charset="0"/>
              </a:rPr>
              <a:t>55</a:t>
            </a:r>
            <a:r>
              <a:rPr lang="pl-PL" sz="4000" b="1" dirty="0">
                <a:solidFill>
                  <a:srgbClr val="0070C0"/>
                </a:solidFill>
                <a:latin typeface="DuperPro-Bold" panose="04010805020101010101" pitchFamily="82" charset="-18"/>
              </a:rPr>
              <a:t> x</a:t>
            </a:r>
          </a:p>
        </p:txBody>
      </p:sp>
      <p:sp>
        <p:nvSpPr>
          <p:cNvPr id="7" name="Elipsa 6"/>
          <p:cNvSpPr/>
          <p:nvPr/>
        </p:nvSpPr>
        <p:spPr>
          <a:xfrm>
            <a:off x="2843112" y="1265281"/>
            <a:ext cx="1800200" cy="124643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>
                <a:latin typeface="DuperPro-Bold" panose="04010805020101010101" pitchFamily="82" charset="-18"/>
              </a:rPr>
              <a:t>332 kg</a:t>
            </a:r>
          </a:p>
        </p:txBody>
      </p:sp>
      <p:sp>
        <p:nvSpPr>
          <p:cNvPr id="29" name="Tytuł 4"/>
          <p:cNvSpPr txBox="1">
            <a:spLocks/>
          </p:cNvSpPr>
          <p:nvPr/>
        </p:nvSpPr>
        <p:spPr>
          <a:xfrm>
            <a:off x="7791214" y="1549005"/>
            <a:ext cx="1675224" cy="5612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1800" b="1" spc="100" dirty="0">
                <a:solidFill>
                  <a:srgbClr val="0070C0"/>
                </a:solidFill>
                <a:latin typeface="Segoe Print" panose="02000600000000000000" pitchFamily="2" charset="0"/>
              </a:rPr>
              <a:t>Plecaków szkolnych</a:t>
            </a:r>
          </a:p>
        </p:txBody>
      </p:sp>
      <p:pic>
        <p:nvPicPr>
          <p:cNvPr id="30" name="Obraz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81557" y="1353629"/>
            <a:ext cx="1115145" cy="1031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2" name="pole tekstowe 1"/>
          <p:cNvSpPr txBox="1"/>
          <p:nvPr/>
        </p:nvSpPr>
        <p:spPr>
          <a:xfrm>
            <a:off x="5796136" y="6597352"/>
            <a:ext cx="15856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Źródło: GUS</a:t>
            </a:r>
          </a:p>
        </p:txBody>
      </p:sp>
      <p:pic>
        <p:nvPicPr>
          <p:cNvPr id="31" name="Obraz 30">
            <a:extLst>
              <a:ext uri="{FF2B5EF4-FFF2-40B4-BE49-F238E27FC236}">
                <a16:creationId xmlns:a16="http://schemas.microsoft.com/office/drawing/2014/main" id="{B9A169BD-CC17-41C3-9385-60B161845B3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4170"/>
            <a:ext cx="1512168" cy="600290"/>
          </a:xfrm>
          <a:prstGeom prst="rect">
            <a:avLst/>
          </a:prstGeom>
        </p:spPr>
      </p:pic>
      <p:pic>
        <p:nvPicPr>
          <p:cNvPr id="32" name="Obraz 31">
            <a:extLst>
              <a:ext uri="{FF2B5EF4-FFF2-40B4-BE49-F238E27FC236}">
                <a16:creationId xmlns:a16="http://schemas.microsoft.com/office/drawing/2014/main" id="{7C46CA40-4CA3-40EF-8ECF-358D9BFD37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875" y="94264"/>
            <a:ext cx="1394613" cy="6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3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9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96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7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79" tmFilter="0, 0; 0.125,0.2665; 0.25,0.4; 0.375,0.465; 0.5,0.5;  0.625,0.535; 0.75,0.6; 0.875,0.7335; 1,1">
                                          <p:stCondLst>
                                            <p:cond delay="107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39" tmFilter="0, 0; 0.125,0.2665; 0.25,0.4; 0.375,0.465; 0.5,0.5;  0.625,0.535; 0.75,0.6; 0.875,0.7335; 1,1">
                                          <p:stCondLst>
                                            <p:cond delay="215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67" tmFilter="0, 0; 0.125,0.2665; 0.25,0.4; 0.375,0.465; 0.5,0.5;  0.625,0.535; 0.75,0.6; 0.875,0.7335; 1,1">
                                          <p:stCondLst>
                                            <p:cond delay="2691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42">
                                          <p:stCondLst>
                                            <p:cond delay="10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270" decel="50000">
                                          <p:stCondLst>
                                            <p:cond delay="10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42">
                                          <p:stCondLst>
                                            <p:cond delay="21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270" decel="50000">
                                          <p:stCondLst>
                                            <p:cond delay="217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42">
                                          <p:stCondLst>
                                            <p:cond delay="2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270" decel="50000">
                                          <p:stCondLst>
                                            <p:cond delay="271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42">
                                          <p:stCondLst>
                                            <p:cond delay="29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270" decel="50000">
                                          <p:stCondLst>
                                            <p:cond delay="298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/>
          <p:cNvSpPr txBox="1">
            <a:spLocks/>
          </p:cNvSpPr>
          <p:nvPr/>
        </p:nvSpPr>
        <p:spPr>
          <a:xfrm>
            <a:off x="2190158" y="179479"/>
            <a:ext cx="6630314" cy="10450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b="1" dirty="0">
                <a:solidFill>
                  <a:srgbClr val="0070C0"/>
                </a:solidFill>
                <a:latin typeface="Segoe Print" panose="02000600000000000000" pitchFamily="2" charset="0"/>
              </a:rPr>
              <a:t>Nadal za dużo wyrzucamy!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5286" y="2727426"/>
            <a:ext cx="4150495" cy="2998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1252505"/>
            <a:ext cx="5555223" cy="3491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az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46552" l="52464" r="965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819" r="4010" b="54598"/>
          <a:stretch/>
        </p:blipFill>
        <p:spPr>
          <a:xfrm>
            <a:off x="4845271" y="1772816"/>
            <a:ext cx="1479333" cy="1569313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A6A15FE5-DA21-4FB0-830C-AAE9A0E7B3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9479"/>
            <a:ext cx="1512168" cy="60029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884272E-9EE9-480D-BEF8-A4EC297BDC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067" y="6070967"/>
            <a:ext cx="1394613" cy="6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54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8864" y="363758"/>
            <a:ext cx="8229600" cy="1143000"/>
          </a:xfrm>
        </p:spPr>
        <p:txBody>
          <a:bodyPr>
            <a:noAutofit/>
          </a:bodyPr>
          <a:lstStyle/>
          <a:p>
            <a:r>
              <a:rPr lang="pl-PL" sz="3200" b="1" dirty="0">
                <a:solidFill>
                  <a:srgbClr val="0070C0"/>
                </a:solidFill>
                <a:latin typeface="Segoe Print" panose="02000600000000000000" pitchFamily="2" charset="0"/>
              </a:rPr>
              <a:t>Nadal za dużo wyrzucamy!</a:t>
            </a:r>
            <a:br>
              <a:rPr lang="pl-PL" sz="3200" b="1" dirty="0">
                <a:solidFill>
                  <a:srgbClr val="0070C0"/>
                </a:solidFill>
                <a:latin typeface="Segoe Print" panose="02000600000000000000" pitchFamily="2" charset="0"/>
              </a:rPr>
            </a:br>
            <a:endParaRPr lang="pl-PL" sz="3200" dirty="0">
              <a:latin typeface="Segoe Print" panose="02000600000000000000" pitchFamily="2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85110" y="1071320"/>
            <a:ext cx="3805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FF0000"/>
                </a:solidFill>
                <a:latin typeface="Segoe Print" panose="02000600000000000000" pitchFamily="2" charset="0"/>
              </a:rPr>
              <a:t>Problem nie tylko światowy…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600881"/>
            <a:ext cx="3048698" cy="398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Akcja, która pomoże oczyścić kraj z dzikich wysypis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6620" y="1268760"/>
            <a:ext cx="58674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siedle Błonie w Lublinie: Ludzie, sprzątajcie po swoich psach ...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6998" y="3471140"/>
            <a:ext cx="4223792" cy="237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lipsa 9"/>
          <p:cNvSpPr/>
          <p:nvPr/>
        </p:nvSpPr>
        <p:spPr>
          <a:xfrm>
            <a:off x="5012641" y="5090850"/>
            <a:ext cx="2398899" cy="1611807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latin typeface="Segoe Print" panose="02000600000000000000" pitchFamily="2" charset="0"/>
              </a:rPr>
              <a:t>Dzikie wysypiska są także w Twojej okolicy!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303295" y="5216146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solidFill>
                  <a:schemeClr val="bg1"/>
                </a:solidFill>
                <a:latin typeface="Segoe Print" panose="02000600000000000000" pitchFamily="2" charset="0"/>
              </a:rPr>
              <a:t>Fot. </a:t>
            </a:r>
            <a:r>
              <a:rPr lang="pl-PL" sz="1600" b="1" dirty="0" err="1">
                <a:solidFill>
                  <a:schemeClr val="bg1"/>
                </a:solidFill>
                <a:latin typeface="Segoe Print" panose="02000600000000000000" pitchFamily="2" charset="0"/>
              </a:rPr>
              <a:t>Ecosquoad</a:t>
            </a:r>
            <a:endParaRPr lang="pl-PL" sz="1600" b="1" dirty="0">
              <a:solidFill>
                <a:schemeClr val="bg1"/>
              </a:solidFill>
              <a:latin typeface="Segoe Print" panose="02000600000000000000" pitchFamily="2" charset="0"/>
            </a:endParaRPr>
          </a:p>
        </p:txBody>
      </p:sp>
      <p:sp>
        <p:nvSpPr>
          <p:cNvPr id="4" name="Prostokąt zaokrąglony 3"/>
          <p:cNvSpPr/>
          <p:nvPr/>
        </p:nvSpPr>
        <p:spPr>
          <a:xfrm>
            <a:off x="2125269" y="5271605"/>
            <a:ext cx="1665076" cy="93610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2437620" y="5324158"/>
            <a:ext cx="10988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solidFill>
                  <a:schemeClr val="bg1"/>
                </a:solidFill>
                <a:latin typeface="Segoe Print" panose="02000600000000000000" pitchFamily="2" charset="0"/>
              </a:rPr>
              <a:t>Polska plaża po sztormie</a:t>
            </a:r>
          </a:p>
        </p:txBody>
      </p:sp>
      <p:pic>
        <p:nvPicPr>
          <p:cNvPr id="14" name="Obraz 13">
            <a:extLst>
              <a:ext uri="{FF2B5EF4-FFF2-40B4-BE49-F238E27FC236}">
                <a16:creationId xmlns:a16="http://schemas.microsoft.com/office/drawing/2014/main" id="{F94ED3A6-C10E-4CD4-A89E-33924FD848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875" y="94264"/>
            <a:ext cx="1394613" cy="607554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9ACA3FC4-4AB2-4005-8D50-96261E272A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9479"/>
            <a:ext cx="1512168" cy="60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03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821" y="5373181"/>
            <a:ext cx="3543300" cy="8001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485" y="4083918"/>
            <a:ext cx="4486275" cy="857250"/>
          </a:xfrm>
          <a:prstGeom prst="rect">
            <a:avLst/>
          </a:prstGeom>
        </p:spPr>
      </p:pic>
      <p:pic>
        <p:nvPicPr>
          <p:cNvPr id="20" name="Obraz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838" y="4915981"/>
            <a:ext cx="4037280" cy="578513"/>
          </a:xfrm>
          <a:prstGeom prst="rect">
            <a:avLst/>
          </a:prstGeom>
        </p:spPr>
      </p:pic>
      <p:pic>
        <p:nvPicPr>
          <p:cNvPr id="18" name="Obraz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832" y="3325678"/>
            <a:ext cx="4517430" cy="83656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3485" y="172000"/>
            <a:ext cx="9144000" cy="1143000"/>
          </a:xfrm>
        </p:spPr>
        <p:txBody>
          <a:bodyPr>
            <a:noAutofit/>
          </a:bodyPr>
          <a:lstStyle/>
          <a:p>
            <a:r>
              <a:rPr lang="pl-PL" sz="3200" b="1" dirty="0">
                <a:solidFill>
                  <a:srgbClr val="0070C0"/>
                </a:solidFill>
                <a:latin typeface="Segoe Print" panose="02000600000000000000" pitchFamily="2" charset="0"/>
              </a:rPr>
              <a:t>Hierarchia  sposobów </a:t>
            </a:r>
            <a:br>
              <a:rPr lang="pl-PL" sz="3200" b="1" dirty="0">
                <a:solidFill>
                  <a:srgbClr val="0070C0"/>
                </a:solidFill>
                <a:latin typeface="Segoe Print" panose="02000600000000000000" pitchFamily="2" charset="0"/>
              </a:rPr>
            </a:br>
            <a:r>
              <a:rPr lang="pl-PL" sz="3200" b="1" dirty="0">
                <a:solidFill>
                  <a:srgbClr val="0070C0"/>
                </a:solidFill>
                <a:latin typeface="Segoe Print" panose="02000600000000000000" pitchFamily="2" charset="0"/>
              </a:rPr>
              <a:t>postępowania z odpadami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4147" y="2553478"/>
            <a:ext cx="5991225" cy="847725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8479" y="2021796"/>
            <a:ext cx="4261458" cy="54734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9308" y="1178676"/>
            <a:ext cx="6019800" cy="876300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 rotWithShape="1">
          <a:blip r:embed="rId9"/>
          <a:srcRect t="9126"/>
          <a:stretch/>
        </p:blipFill>
        <p:spPr>
          <a:xfrm>
            <a:off x="4351894" y="6093296"/>
            <a:ext cx="3532474" cy="732513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D9684D42-6311-4656-BE90-C3A393EFA4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74170"/>
            <a:ext cx="1512168" cy="60029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4CA2E006-0ACA-4F65-A032-5CEAA19E8B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875" y="94264"/>
            <a:ext cx="1394613" cy="607554"/>
          </a:xfrm>
          <a:prstGeom prst="rect">
            <a:avLst/>
          </a:prstGeom>
        </p:spPr>
      </p:pic>
      <p:sp>
        <p:nvSpPr>
          <p:cNvPr id="17" name="Strzałka w prawo 16"/>
          <p:cNvSpPr/>
          <p:nvPr/>
        </p:nvSpPr>
        <p:spPr>
          <a:xfrm>
            <a:off x="275633" y="1362242"/>
            <a:ext cx="648072" cy="33752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650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138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781" y="1807372"/>
            <a:ext cx="5798358" cy="2729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094" y="4664030"/>
            <a:ext cx="6047731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9D3E24D-5078-40D6-874A-0A48C56BE7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0" y="6127310"/>
            <a:ext cx="1512168" cy="60029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DD29614-3683-4FBE-973D-87AFF2E083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6160453"/>
            <a:ext cx="1394613" cy="60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3546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22293</TotalTime>
  <Words>151</Words>
  <Application>Microsoft Office PowerPoint</Application>
  <PresentationFormat>Pokaz na ekranie (4:3)</PresentationFormat>
  <Paragraphs>43</Paragraphs>
  <Slides>18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3" baseType="lpstr">
      <vt:lpstr>Arial</vt:lpstr>
      <vt:lpstr>Calibri</vt:lpstr>
      <vt:lpstr>DuperPro-Bold</vt:lpstr>
      <vt:lpstr>Segoe Print</vt:lpstr>
      <vt:lpstr>Motyw pakietu Office</vt:lpstr>
      <vt:lpstr>Prezentacja programu PowerPoint</vt:lpstr>
      <vt:lpstr>Prezentacja programu PowerPoint</vt:lpstr>
      <vt:lpstr>Prezentacja programu PowerPoint</vt:lpstr>
      <vt:lpstr>Czym są ODPADY ?</vt:lpstr>
      <vt:lpstr>Prezentacja programu PowerPoint</vt:lpstr>
      <vt:lpstr>Prezentacja programu PowerPoint</vt:lpstr>
      <vt:lpstr>Nadal za dużo wyrzucamy! </vt:lpstr>
      <vt:lpstr>Hierarchia  sposobów  postępowania z odpadami</vt:lpstr>
      <vt:lpstr>Prezentacja programu PowerPoint</vt:lpstr>
      <vt:lpstr>Prezentacja programu PowerPoint</vt:lpstr>
      <vt:lpstr>Prezentacja programu PowerPoint</vt:lpstr>
      <vt:lpstr>Czary z niepotrzebnych rzeczy: PLASTIK </vt:lpstr>
      <vt:lpstr>Czary z niepotrzebnych rzeczy: KARTONIKI PO SOKACH </vt:lpstr>
      <vt:lpstr>Czary z niepotrzebnych rzeczy: METAL </vt:lpstr>
      <vt:lpstr>Czary z niepotrzebnych rzeczy: PAPIER </vt:lpstr>
      <vt:lpstr>Czary z niepotrzebnych rzeczy: SZKŁO </vt:lpstr>
      <vt:lpstr>Żabka do wykonania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Rekomendacje dla PSZOK, punktów napraw i ponownego użycia – na podstawie opracowania stworzonego  dla  Ministerstwa Środowiska</dc:title>
  <dc:creator>Ekorum</dc:creator>
  <cp:lastModifiedBy>Mary</cp:lastModifiedBy>
  <cp:revision>285</cp:revision>
  <dcterms:created xsi:type="dcterms:W3CDTF">2018-03-05T08:32:47Z</dcterms:created>
  <dcterms:modified xsi:type="dcterms:W3CDTF">2021-11-09T11:44:57Z</dcterms:modified>
</cp:coreProperties>
</file>